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9" r:id="rId3"/>
    <p:sldId id="290" r:id="rId4"/>
    <p:sldId id="294" r:id="rId5"/>
    <p:sldId id="295" r:id="rId6"/>
    <p:sldId id="291" r:id="rId7"/>
    <p:sldId id="292" r:id="rId8"/>
    <p:sldId id="293" r:id="rId9"/>
    <p:sldId id="259" r:id="rId10"/>
    <p:sldId id="296" r:id="rId11"/>
    <p:sldId id="297" r:id="rId12"/>
  </p:sldIdLst>
  <p:sldSz cx="9144000" cy="6858000" type="screen4x3"/>
  <p:notesSz cx="6954838"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s-MX"/>
          </a:p>
        </p:txBody>
      </p:sp>
      <p:sp>
        <p:nvSpPr>
          <p:cNvPr id="3" name="2 Marcador de fecha"/>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D0916716-AD4F-4D5B-91EA-36984E7436D8}" type="datetimeFigureOut">
              <a:rPr lang="es-MX" smtClean="0"/>
              <a:t>02/09/2014</a:t>
            </a:fld>
            <a:endParaRPr lang="es-MX"/>
          </a:p>
        </p:txBody>
      </p:sp>
      <p:sp>
        <p:nvSpPr>
          <p:cNvPr id="4" name="3 Marcador de imagen de diapositiva"/>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s-MX"/>
          </a:p>
        </p:txBody>
      </p:sp>
      <p:sp>
        <p:nvSpPr>
          <p:cNvPr id="5" name="4 Marcador de notas"/>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038CD526-1F20-4031-811B-1019BBC2A701}" type="slidenum">
              <a:rPr lang="es-MX" smtClean="0"/>
              <a:t>‹Nº›</a:t>
            </a:fld>
            <a:endParaRPr lang="es-MX"/>
          </a:p>
        </p:txBody>
      </p:sp>
    </p:spTree>
    <p:extLst>
      <p:ext uri="{BB962C8B-B14F-4D97-AF65-F5344CB8AC3E}">
        <p14:creationId xmlns:p14="http://schemas.microsoft.com/office/powerpoint/2010/main" val="116558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38CD526-1F20-4031-811B-1019BBC2A701}" type="slidenum">
              <a:rPr lang="es-MX" smtClean="0"/>
              <a:t>1</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38CD526-1F20-4031-811B-1019BBC2A701}" type="slidenum">
              <a:rPr lang="es-MX" smtClean="0"/>
              <a:t>10</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2</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3</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4</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5</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6</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7</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038CD526-1F20-4031-811B-1019BBC2A701}" type="slidenum">
              <a:rPr lang="es-MX" smtClean="0"/>
              <a:t>8</a:t>
            </a:fld>
            <a:endParaRPr lang="es-MX"/>
          </a:p>
        </p:txBody>
      </p:sp>
    </p:spTree>
    <p:extLst>
      <p:ext uri="{BB962C8B-B14F-4D97-AF65-F5344CB8AC3E}">
        <p14:creationId xmlns:p14="http://schemas.microsoft.com/office/powerpoint/2010/main" val="166156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038CD526-1F20-4031-811B-1019BBC2A701}" type="slidenum">
              <a:rPr lang="es-MX" smtClean="0"/>
              <a:t>9</a:t>
            </a:fld>
            <a:endParaRPr lang="es-MX"/>
          </a:p>
        </p:txBody>
      </p:sp>
    </p:spTree>
    <p:extLst>
      <p:ext uri="{BB962C8B-B14F-4D97-AF65-F5344CB8AC3E}">
        <p14:creationId xmlns:p14="http://schemas.microsoft.com/office/powerpoint/2010/main" val="1661565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85449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3161495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1711256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308221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1999885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3935957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5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2473235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6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1112146"/>
          </a:xfrm>
          <a:prstGeom prst="rect">
            <a:avLst/>
          </a:prstGeom>
        </p:spPr>
      </p:pic>
      <p:pic>
        <p:nvPicPr>
          <p:cNvPr id="8"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35555" t="1" b="-1"/>
          <a:stretch/>
        </p:blipFill>
        <p:spPr>
          <a:xfrm>
            <a:off x="3251200" y="6597352"/>
            <a:ext cx="5892800" cy="191251"/>
          </a:xfrm>
          <a:prstGeom prst="rect">
            <a:avLst/>
          </a:prstGeom>
        </p:spPr>
      </p:pic>
      <p:pic>
        <p:nvPicPr>
          <p:cNvPr id="9" name="8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t="1" r="68750" b="-1"/>
          <a:stretch/>
        </p:blipFill>
        <p:spPr>
          <a:xfrm>
            <a:off x="0" y="6597351"/>
            <a:ext cx="2857500" cy="191251"/>
          </a:xfrm>
          <a:prstGeom prst="rect">
            <a:avLst/>
          </a:prstGeom>
        </p:spPr>
      </p:pic>
    </p:spTree>
    <p:extLst>
      <p:ext uri="{BB962C8B-B14F-4D97-AF65-F5344CB8AC3E}">
        <p14:creationId xmlns:p14="http://schemas.microsoft.com/office/powerpoint/2010/main" val="339912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339544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37674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1100601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1212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3267121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130055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269426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24D1B83-6DEC-41BC-8BD1-C055BAE030C4}" type="datetimeFigureOut">
              <a:rPr lang="es-MX" smtClean="0"/>
              <a:pPr/>
              <a:t>02/09/2014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5A0B801-3F5B-4526-958C-193F8EC8ADAA}" type="slidenum">
              <a:rPr lang="es-MX" smtClean="0"/>
              <a:pPr/>
              <a:t>‹Nº›</a:t>
            </a:fld>
            <a:endParaRPr lang="es-MX"/>
          </a:p>
        </p:txBody>
      </p:sp>
    </p:spTree>
    <p:extLst>
      <p:ext uri="{BB962C8B-B14F-4D97-AF65-F5344CB8AC3E}">
        <p14:creationId xmlns:p14="http://schemas.microsoft.com/office/powerpoint/2010/main" val="31717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t="-2000" b="-2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D1B83-6DEC-41BC-8BD1-C055BAE030C4}" type="datetimeFigureOut">
              <a:rPr lang="es-MX" smtClean="0"/>
              <a:pPr/>
              <a:t>02/09/2014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0B801-3F5B-4526-958C-193F8EC8ADAA}" type="slidenum">
              <a:rPr lang="es-MX" smtClean="0"/>
              <a:pPr/>
              <a:t>‹Nº›</a:t>
            </a:fld>
            <a:endParaRPr lang="es-MX"/>
          </a:p>
        </p:txBody>
      </p:sp>
    </p:spTree>
    <p:extLst>
      <p:ext uri="{BB962C8B-B14F-4D97-AF65-F5344CB8AC3E}">
        <p14:creationId xmlns:p14="http://schemas.microsoft.com/office/powerpoint/2010/main" val="783085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5" name="4 Rectángulo"/>
          <p:cNvSpPr/>
          <p:nvPr/>
        </p:nvSpPr>
        <p:spPr>
          <a:xfrm>
            <a:off x="29163" y="1412776"/>
            <a:ext cx="8892480" cy="3293209"/>
          </a:xfrm>
          <a:prstGeom prst="rect">
            <a:avLst/>
          </a:prstGeom>
        </p:spPr>
        <p:txBody>
          <a:bodyPr wrap="square">
            <a:spAutoFit/>
          </a:bodyPr>
          <a:lstStyle/>
          <a:p>
            <a:pPr algn="ctr"/>
            <a:endParaRPr lang="es-MX" sz="5000" dirty="0" smtClean="0"/>
          </a:p>
          <a:p>
            <a:pPr algn="ctr"/>
            <a:r>
              <a:rPr lang="es-MX" sz="5400" b="1" dirty="0" smtClean="0"/>
              <a:t> LIGA DEPORTIVA ESCOLAR </a:t>
            </a:r>
          </a:p>
          <a:p>
            <a:pPr algn="ctr"/>
            <a:r>
              <a:rPr lang="es-MX" sz="5400" b="1" dirty="0" smtClean="0"/>
              <a:t>O CLUB</a:t>
            </a:r>
            <a:endParaRPr lang="es-MX" sz="5400" dirty="0"/>
          </a:p>
          <a:p>
            <a:pPr algn="ctr"/>
            <a:endParaRPr lang="es-MX" sz="5000" dirty="0"/>
          </a:p>
        </p:txBody>
      </p:sp>
    </p:spTree>
    <p:extLst>
      <p:ext uri="{BB962C8B-B14F-4D97-AF65-F5344CB8AC3E}">
        <p14:creationId xmlns:p14="http://schemas.microsoft.com/office/powerpoint/2010/main" val="2674203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7236" y="1124744"/>
            <a:ext cx="8892480" cy="3785652"/>
          </a:xfrm>
          <a:prstGeom prst="rect">
            <a:avLst/>
          </a:prstGeom>
        </p:spPr>
        <p:txBody>
          <a:bodyPr wrap="square">
            <a:spAutoFit/>
          </a:bodyPr>
          <a:lstStyle/>
          <a:p>
            <a:endParaRPr lang="es-MX" sz="1600"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a:p>
          <a:p>
            <a:endParaRPr lang="es-MX" sz="1600" dirty="0"/>
          </a:p>
          <a:p>
            <a:endParaRPr lang="es-MX" sz="1600" b="1" i="1" dirty="0" smtClean="0"/>
          </a:p>
          <a:p>
            <a:endParaRPr lang="es-MX" sz="1600" b="1" i="1" dirty="0"/>
          </a:p>
        </p:txBody>
      </p:sp>
      <p:graphicFrame>
        <p:nvGraphicFramePr>
          <p:cNvPr id="2" name="1 Tabla"/>
          <p:cNvGraphicFramePr>
            <a:graphicFrameLocks noGrp="1"/>
          </p:cNvGraphicFramePr>
          <p:nvPr>
            <p:extLst>
              <p:ext uri="{D42A27DB-BD31-4B8C-83A1-F6EECF244321}">
                <p14:modId xmlns:p14="http://schemas.microsoft.com/office/powerpoint/2010/main" val="3800511071"/>
              </p:ext>
            </p:extLst>
          </p:nvPr>
        </p:nvGraphicFramePr>
        <p:xfrm>
          <a:off x="1535476" y="2386856"/>
          <a:ext cx="5772828" cy="2743200"/>
        </p:xfrm>
        <a:graphic>
          <a:graphicData uri="http://schemas.openxmlformats.org/drawingml/2006/table">
            <a:tbl>
              <a:tblPr firstRow="1" bandRow="1">
                <a:tableStyleId>{5C22544A-7EE6-4342-B048-85BDC9FD1C3A}</a:tableStyleId>
              </a:tblPr>
              <a:tblGrid>
                <a:gridCol w="5772828"/>
              </a:tblGrid>
              <a:tr h="0">
                <a:tc>
                  <a:txBody>
                    <a:bodyPr/>
                    <a:lstStyle/>
                    <a:p>
                      <a:pPr algn="ctr"/>
                      <a:r>
                        <a:rPr lang="es-MX" sz="3200" dirty="0" smtClean="0"/>
                        <a:t>MEDICIÓN</a:t>
                      </a:r>
                      <a:r>
                        <a:rPr lang="es-MX" sz="3200" baseline="0" dirty="0" smtClean="0"/>
                        <a:t> PONTE AL 100</a:t>
                      </a:r>
                      <a:endParaRPr lang="es-MX" sz="3200" dirty="0"/>
                    </a:p>
                  </a:txBody>
                  <a:tcPr/>
                </a:tc>
              </a:tr>
              <a:tr h="370840">
                <a:tc>
                  <a:txBody>
                    <a:bodyPr/>
                    <a:lstStyle/>
                    <a:p>
                      <a:pPr algn="ctr"/>
                      <a:r>
                        <a:rPr lang="es-MX" sz="3200" dirty="0" smtClean="0"/>
                        <a:t>LIGAS</a:t>
                      </a:r>
                      <a:r>
                        <a:rPr lang="es-MX" sz="3200" baseline="0" dirty="0" smtClean="0"/>
                        <a:t> DEPORTIVAS ESCOLARES O CLUBES</a:t>
                      </a:r>
                      <a:endParaRPr lang="es-MX" sz="3200" dirty="0"/>
                    </a:p>
                  </a:txBody>
                  <a:tcPr/>
                </a:tc>
              </a:tr>
              <a:tr h="370840">
                <a:tc>
                  <a:txBody>
                    <a:bodyPr/>
                    <a:lstStyle/>
                    <a:p>
                      <a:pPr algn="ctr"/>
                      <a:r>
                        <a:rPr lang="es-MX" sz="2800" baseline="0" dirty="0" smtClean="0"/>
                        <a:t>NOV. DE 2014, Faltantes FEB. 2015</a:t>
                      </a:r>
                      <a:endParaRPr lang="es-MX" sz="2800" dirty="0"/>
                    </a:p>
                  </a:txBody>
                  <a:tcPr/>
                </a:tc>
              </a:tr>
              <a:tr h="370840">
                <a:tc>
                  <a:txBody>
                    <a:bodyPr/>
                    <a:lstStyle/>
                    <a:p>
                      <a:pPr algn="ctr"/>
                      <a:r>
                        <a:rPr lang="es-MX" sz="3200" dirty="0" smtClean="0"/>
                        <a:t>condebajfv@yahoo.com.mx</a:t>
                      </a:r>
                      <a:endParaRPr lang="es-MX" sz="3200" dirty="0"/>
                    </a:p>
                  </a:txBody>
                  <a:tcPr/>
                </a:tc>
              </a:tr>
            </a:tbl>
          </a:graphicData>
        </a:graphic>
      </p:graphicFrame>
    </p:spTree>
    <p:extLst>
      <p:ext uri="{BB962C8B-B14F-4D97-AF65-F5344CB8AC3E}">
        <p14:creationId xmlns:p14="http://schemas.microsoft.com/office/powerpoint/2010/main" val="2434139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r>
              <a:rPr lang="es-MX" dirty="0" smtClean="0"/>
              <a:t>Fecha limite para la integración de 33 ligas deportivas escolares (meta 2014-2015) 30 de octubre de 2014.</a:t>
            </a:r>
          </a:p>
          <a:p>
            <a:r>
              <a:rPr lang="es-MX" dirty="0" smtClean="0"/>
              <a:t>6 equipos </a:t>
            </a:r>
            <a:r>
              <a:rPr lang="es-MX" smtClean="0"/>
              <a:t>como mínimo </a:t>
            </a:r>
            <a:r>
              <a:rPr lang="es-MX" dirty="0" smtClean="0"/>
              <a:t>para la integración de una liga en deportes de conjunto, y en deportes individuales 60 deportistas.</a:t>
            </a:r>
            <a:endParaRPr lang="es-MX" dirty="0"/>
          </a:p>
        </p:txBody>
      </p:sp>
    </p:spTree>
    <p:extLst>
      <p:ext uri="{BB962C8B-B14F-4D97-AF65-F5344CB8AC3E}">
        <p14:creationId xmlns:p14="http://schemas.microsoft.com/office/powerpoint/2010/main" val="291793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3" name="2 CuadroTexto"/>
          <p:cNvSpPr txBox="1"/>
          <p:nvPr/>
        </p:nvSpPr>
        <p:spPr>
          <a:xfrm>
            <a:off x="663797" y="1133356"/>
            <a:ext cx="7776864" cy="5201424"/>
          </a:xfrm>
          <a:prstGeom prst="rect">
            <a:avLst/>
          </a:prstGeom>
          <a:noFill/>
        </p:spPr>
        <p:txBody>
          <a:bodyPr wrap="square" rtlCol="0">
            <a:spAutoFit/>
          </a:bodyPr>
          <a:lstStyle/>
          <a:p>
            <a:pPr algn="ctr"/>
            <a:r>
              <a:rPr lang="es-ES" sz="2000" b="1" dirty="0" smtClean="0"/>
              <a:t> </a:t>
            </a:r>
            <a:r>
              <a:rPr lang="es-ES" sz="2000" b="1" dirty="0"/>
              <a:t>LIGAS </a:t>
            </a:r>
            <a:r>
              <a:rPr lang="es-ES" sz="2000" b="1" dirty="0" smtClean="0"/>
              <a:t>DEPORTIVAS  ESCOLARES Y CLUBES   </a:t>
            </a:r>
            <a:endParaRPr lang="es-MX" sz="2000" dirty="0"/>
          </a:p>
          <a:p>
            <a:r>
              <a:rPr lang="es-ES_tradnl" b="1" dirty="0"/>
              <a:t> </a:t>
            </a:r>
            <a:endParaRPr lang="es-MX" dirty="0"/>
          </a:p>
          <a:p>
            <a:r>
              <a:rPr lang="es-ES_tradnl" b="1" dirty="0" smtClean="0"/>
              <a:t>Marco Normativo </a:t>
            </a:r>
            <a:r>
              <a:rPr lang="es-ES_tradnl" b="1" dirty="0"/>
              <a:t>a cumplir</a:t>
            </a:r>
            <a:r>
              <a:rPr lang="es-ES_tradnl" b="1" dirty="0" smtClean="0"/>
              <a:t>:</a:t>
            </a:r>
          </a:p>
          <a:p>
            <a:r>
              <a:rPr lang="es-ES_tradnl" sz="2000" b="1" dirty="0" smtClean="0"/>
              <a:t>Articulo 3° y 4° de la Constitución Política</a:t>
            </a:r>
          </a:p>
          <a:p>
            <a:r>
              <a:rPr lang="es-ES_tradnl" sz="2000" b="1" dirty="0" smtClean="0"/>
              <a:t>Ley General de Cultura Física y Deporte </a:t>
            </a:r>
            <a:endParaRPr lang="es-ES_tradnl" sz="2000" b="1" dirty="0"/>
          </a:p>
          <a:p>
            <a:r>
              <a:rPr lang="es-ES_tradnl" sz="2000" b="1" dirty="0"/>
              <a:t>L</a:t>
            </a:r>
            <a:r>
              <a:rPr lang="es-ES_tradnl" sz="2000" b="1" dirty="0" smtClean="0"/>
              <a:t>ey General de Educación</a:t>
            </a:r>
          </a:p>
          <a:p>
            <a:r>
              <a:rPr lang="es-ES_tradnl" sz="2000" b="1" dirty="0" smtClean="0"/>
              <a:t>Acuerdo 680</a:t>
            </a:r>
            <a:endParaRPr lang="es-ES_tradnl" dirty="0" smtClean="0"/>
          </a:p>
          <a:p>
            <a:r>
              <a:rPr lang="es-ES" b="1" dirty="0"/>
              <a:t>Lineamientos para la operación </a:t>
            </a:r>
            <a:r>
              <a:rPr lang="es-ES" b="1" dirty="0" smtClean="0"/>
              <a:t>de Ligas Deportivas Escolares y </a:t>
            </a:r>
            <a:r>
              <a:rPr lang="es-ES" b="1" dirty="0"/>
              <a:t>Clubes.</a:t>
            </a:r>
          </a:p>
          <a:p>
            <a:pPr lvl="0"/>
            <a:r>
              <a:rPr lang="es-ES" dirty="0" smtClean="0"/>
              <a:t>La Liga Deportiva Escolar o Club debe estar constituida ante CONADE y CONDEBA.</a:t>
            </a:r>
          </a:p>
          <a:p>
            <a:pPr lvl="0" algn="just"/>
            <a:r>
              <a:rPr lang="es-ES" dirty="0" smtClean="0"/>
              <a:t>Para </a:t>
            </a:r>
            <a:r>
              <a:rPr lang="es-ES" dirty="0"/>
              <a:t>su operatividad y funcionalidad, detectar las instalaciones deportivas  adecuadas para la realización de </a:t>
            </a:r>
            <a:r>
              <a:rPr lang="es-ES" dirty="0" smtClean="0"/>
              <a:t>las ligas deportivas escolares y clubes.</a:t>
            </a:r>
            <a:endParaRPr lang="es-ES_tradnl" dirty="0" smtClean="0"/>
          </a:p>
          <a:p>
            <a:pPr algn="just"/>
            <a:r>
              <a:rPr lang="es-ES_tradnl" dirty="0" smtClean="0"/>
              <a:t>Proyecto </a:t>
            </a:r>
            <a:r>
              <a:rPr lang="es-ES_tradnl" dirty="0"/>
              <a:t>que especifique el lugar de atención, canchas de acuerdo al Deporte a desarrollar, responsable del centro, apoyos técnicos, horario de atención, horario de enseñanza y funcionamiento de ligas. </a:t>
            </a:r>
            <a:endParaRPr lang="es-MX" dirty="0"/>
          </a:p>
          <a:p>
            <a:pPr algn="just"/>
            <a:r>
              <a:rPr lang="es-ES_tradnl" dirty="0"/>
              <a:t>La enseñanza se </a:t>
            </a:r>
            <a:r>
              <a:rPr lang="es-ES_tradnl" dirty="0" smtClean="0"/>
              <a:t>realizará </a:t>
            </a:r>
            <a:r>
              <a:rPr lang="es-ES_tradnl" dirty="0"/>
              <a:t>en Escuelas Públicas y </a:t>
            </a:r>
            <a:r>
              <a:rPr lang="es-ES_tradnl" dirty="0" smtClean="0"/>
              <a:t>Privadas,  </a:t>
            </a:r>
            <a:r>
              <a:rPr lang="es-ES_tradnl" dirty="0"/>
              <a:t>en las comunidades o lugares que cuenten con las Instalaciones necesarias.</a:t>
            </a:r>
            <a:endParaRPr lang="es-MX" dirty="0"/>
          </a:p>
          <a:p>
            <a:pPr algn="just"/>
            <a:r>
              <a:rPr lang="es-ES_tradnl" dirty="0" smtClean="0"/>
              <a:t>Los programas a desarrollar son de Educación Física y Deporte:</a:t>
            </a:r>
            <a:endParaRPr lang="es-MX" dirty="0"/>
          </a:p>
          <a:p>
            <a:endParaRPr lang="es-MX" dirty="0"/>
          </a:p>
        </p:txBody>
      </p:sp>
    </p:spTree>
    <p:extLst>
      <p:ext uri="{BB962C8B-B14F-4D97-AF65-F5344CB8AC3E}">
        <p14:creationId xmlns:p14="http://schemas.microsoft.com/office/powerpoint/2010/main" val="223130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3" name="2 CuadroTexto"/>
          <p:cNvSpPr txBox="1"/>
          <p:nvPr/>
        </p:nvSpPr>
        <p:spPr>
          <a:xfrm>
            <a:off x="251520" y="1447031"/>
            <a:ext cx="8055292" cy="5078313"/>
          </a:xfrm>
          <a:prstGeom prst="rect">
            <a:avLst/>
          </a:prstGeom>
          <a:noFill/>
        </p:spPr>
        <p:txBody>
          <a:bodyPr wrap="square" rtlCol="0">
            <a:spAutoFit/>
          </a:bodyPr>
          <a:lstStyle/>
          <a:p>
            <a:pPr marL="285750" lvl="0" indent="-285750" algn="just">
              <a:buFont typeface="Arial" pitchFamily="34" charset="0"/>
              <a:buChar char="•"/>
            </a:pPr>
            <a:r>
              <a:rPr lang="es-ES" dirty="0" smtClean="0"/>
              <a:t>Los espacios deportivos </a:t>
            </a:r>
            <a:r>
              <a:rPr lang="es-ES" dirty="0"/>
              <a:t>estarán ubicados en los planteles de Educación Básica que reúnan las condiciones de infraestructura adecuadas de cada una de las disciplinas deportivas que se atenderán, así como las de seguridad para los usuarios.</a:t>
            </a:r>
            <a:endParaRPr lang="es-MX" dirty="0"/>
          </a:p>
          <a:p>
            <a:pPr marL="285750" lvl="0" indent="-285750" algn="just">
              <a:buFont typeface="Arial" pitchFamily="34" charset="0"/>
              <a:buChar char="•"/>
            </a:pPr>
            <a:r>
              <a:rPr lang="es-ES" dirty="0"/>
              <a:t>Cada </a:t>
            </a:r>
            <a:r>
              <a:rPr lang="es-ES" dirty="0" smtClean="0"/>
              <a:t>Liga  Deportiva Escolar y Club </a:t>
            </a:r>
            <a:r>
              <a:rPr lang="es-ES" dirty="0"/>
              <a:t>atenderá las disciplinas que de acuerdo a la infraestructura pueda operar.</a:t>
            </a:r>
            <a:endParaRPr lang="es-MX" dirty="0"/>
          </a:p>
          <a:p>
            <a:pPr marL="285750" lvl="0" indent="-285750" algn="just">
              <a:buFont typeface="Arial" pitchFamily="34" charset="0"/>
              <a:buChar char="•"/>
            </a:pPr>
            <a:r>
              <a:rPr lang="es-ES" dirty="0"/>
              <a:t>Se contará con un </a:t>
            </a:r>
            <a:r>
              <a:rPr lang="es-ES" dirty="0" smtClean="0"/>
              <a:t>Coordinador de Liga </a:t>
            </a:r>
            <a:r>
              <a:rPr lang="es-ES" dirty="0"/>
              <a:t>que se encargará de su operación y de la supervisión de los Técnicos-Deportivos, mismos que serán los responsables de aplicar los Programas de su especialidad.</a:t>
            </a:r>
            <a:endParaRPr lang="es-MX" dirty="0"/>
          </a:p>
          <a:p>
            <a:pPr marL="285750" lvl="0" indent="-285750" algn="just">
              <a:buFont typeface="Arial" pitchFamily="34" charset="0"/>
              <a:buChar char="•"/>
            </a:pPr>
            <a:r>
              <a:rPr lang="es-ES" dirty="0"/>
              <a:t>Los participantes en </a:t>
            </a:r>
            <a:r>
              <a:rPr lang="es-ES" dirty="0" smtClean="0"/>
              <a:t>las  Ligas  Deportivas Escolares </a:t>
            </a:r>
            <a:r>
              <a:rPr lang="es-ES" dirty="0"/>
              <a:t>y </a:t>
            </a:r>
            <a:r>
              <a:rPr lang="es-ES" dirty="0" smtClean="0"/>
              <a:t>Clubes deberán </a:t>
            </a:r>
            <a:r>
              <a:rPr lang="es-ES" dirty="0"/>
              <a:t>ser alumnos que cursan la  Educación </a:t>
            </a:r>
            <a:r>
              <a:rPr lang="es-ES" dirty="0" smtClean="0"/>
              <a:t>Básica.</a:t>
            </a:r>
            <a:endParaRPr lang="es-MX" dirty="0"/>
          </a:p>
          <a:p>
            <a:pPr marL="285750" lvl="0" indent="-285750" algn="just">
              <a:buFont typeface="Arial" pitchFamily="34" charset="0"/>
              <a:buChar char="•"/>
            </a:pPr>
            <a:r>
              <a:rPr lang="es-ES" dirty="0"/>
              <a:t>El horario de atención se establecerá de acuerdo a las necesidades de los participantes y disponibilidad de instalaciones. (a contra turno </a:t>
            </a:r>
            <a:r>
              <a:rPr lang="es-ES" dirty="0" smtClean="0"/>
              <a:t>y/o </a:t>
            </a:r>
            <a:r>
              <a:rPr lang="es-ES" dirty="0"/>
              <a:t>sabatino)</a:t>
            </a:r>
            <a:endParaRPr lang="es-MX" dirty="0"/>
          </a:p>
          <a:p>
            <a:pPr marL="285750" lvl="0" indent="-285750" algn="just">
              <a:buFont typeface="Arial" pitchFamily="34" charset="0"/>
              <a:buChar char="•"/>
            </a:pPr>
            <a:r>
              <a:rPr lang="es-ES" dirty="0"/>
              <a:t>Los deportes que se </a:t>
            </a:r>
            <a:r>
              <a:rPr lang="es-ES" dirty="0" smtClean="0"/>
              <a:t>impartirán </a:t>
            </a:r>
            <a:r>
              <a:rPr lang="es-ES" dirty="0"/>
              <a:t>serán Ajedrez, Atletismo, </a:t>
            </a:r>
            <a:r>
              <a:rPr lang="es-ES" dirty="0" smtClean="0"/>
              <a:t>Básquetbol </a:t>
            </a:r>
            <a:r>
              <a:rPr lang="es-ES" dirty="0" err="1" smtClean="0"/>
              <a:t>Handball</a:t>
            </a:r>
            <a:r>
              <a:rPr lang="es-ES" dirty="0" smtClean="0"/>
              <a:t>, Futbol Asociación , Voleibol, para primaria y secundaria. Y además para primaria Bádminton y Tenis </a:t>
            </a:r>
            <a:r>
              <a:rPr lang="es-ES" dirty="0"/>
              <a:t>de M</a:t>
            </a:r>
            <a:r>
              <a:rPr lang="es-ES" dirty="0" smtClean="0"/>
              <a:t>esa.</a:t>
            </a:r>
          </a:p>
          <a:p>
            <a:pPr marL="285750" lvl="0" indent="-285750" algn="just">
              <a:buFont typeface="Arial" pitchFamily="34" charset="0"/>
              <a:buChar char="•"/>
            </a:pPr>
            <a:r>
              <a:rPr lang="es-ES" dirty="0" smtClean="0"/>
              <a:t>Todos </a:t>
            </a:r>
            <a:r>
              <a:rPr lang="es-ES" dirty="0"/>
              <a:t>los participantes quedarán obligados al buen uso y mantenimiento de las instalaciones y material deportivo</a:t>
            </a:r>
            <a:r>
              <a:rPr lang="es-ES" dirty="0" smtClean="0"/>
              <a:t>.</a:t>
            </a:r>
            <a:endParaRPr lang="es-MX" dirty="0"/>
          </a:p>
        </p:txBody>
      </p:sp>
    </p:spTree>
    <p:extLst>
      <p:ext uri="{BB962C8B-B14F-4D97-AF65-F5344CB8AC3E}">
        <p14:creationId xmlns:p14="http://schemas.microsoft.com/office/powerpoint/2010/main" val="2658356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23528" y="1196752"/>
            <a:ext cx="8496944" cy="4478149"/>
          </a:xfrm>
          <a:prstGeom prst="rect">
            <a:avLst/>
          </a:prstGeom>
        </p:spPr>
        <p:txBody>
          <a:bodyPr wrap="square">
            <a:spAutoFit/>
          </a:bodyPr>
          <a:lstStyle/>
          <a:p>
            <a:pPr lvl="0"/>
            <a:r>
              <a:rPr lang="es-ES" sz="1900" dirty="0"/>
              <a:t>Será responsabilidad </a:t>
            </a:r>
            <a:r>
              <a:rPr lang="es-ES" sz="1900" dirty="0" smtClean="0"/>
              <a:t>de los Secretarios Ejecutivos de CONDEBA </a:t>
            </a:r>
            <a:r>
              <a:rPr lang="es-ES" sz="1900" dirty="0"/>
              <a:t>y su estructura </a:t>
            </a:r>
            <a:r>
              <a:rPr lang="es-ES" sz="1900" dirty="0" smtClean="0"/>
              <a:t> </a:t>
            </a:r>
            <a:r>
              <a:rPr lang="es-ES" sz="1900" dirty="0"/>
              <a:t> </a:t>
            </a:r>
            <a:r>
              <a:rPr lang="es-ES" sz="1900" dirty="0" smtClean="0"/>
              <a:t>en cada Entidad la </a:t>
            </a:r>
            <a:r>
              <a:rPr lang="es-ES" sz="1900" dirty="0"/>
              <a:t>supervisión del Programa</a:t>
            </a:r>
            <a:r>
              <a:rPr lang="es-ES" sz="1900" dirty="0" smtClean="0"/>
              <a:t>.</a:t>
            </a:r>
            <a:endParaRPr lang="es-MX" sz="1900" b="1" i="1" dirty="0" smtClean="0"/>
          </a:p>
          <a:p>
            <a:r>
              <a:rPr lang="es-MX" sz="1900" b="1" i="1" dirty="0" smtClean="0"/>
              <a:t>Deportistas</a:t>
            </a:r>
            <a:r>
              <a:rPr lang="es-MX" sz="1900" b="1" i="1" dirty="0"/>
              <a:t>:</a:t>
            </a:r>
            <a:endParaRPr lang="es-MX" sz="1900" dirty="0"/>
          </a:p>
          <a:p>
            <a:pPr algn="just"/>
            <a:r>
              <a:rPr lang="es-MX" sz="1900" dirty="0"/>
              <a:t>Alumnos de las escuelas Primarias y Secundarias oficiales y particulares incorporadas al Sistema Educativo Nacional, matriculados en su respectiva institución y debidamente registrados en las Ligas Deportivas Escolares o </a:t>
            </a:r>
            <a:r>
              <a:rPr lang="es-MX" sz="1900" dirty="0" smtClean="0"/>
              <a:t>Clubes y en el programa Ponte al 100. </a:t>
            </a:r>
          </a:p>
          <a:p>
            <a:pPr algn="just"/>
            <a:r>
              <a:rPr lang="es-MX" sz="1900" dirty="0" smtClean="0"/>
              <a:t>Deberán entregar copia del formato de la evaluación de las Capacidades Funcionales</a:t>
            </a:r>
            <a:endParaRPr lang="es-MX" sz="1900" dirty="0"/>
          </a:p>
          <a:p>
            <a:pPr algn="just"/>
            <a:r>
              <a:rPr lang="es-MX" sz="1900" dirty="0" smtClean="0"/>
              <a:t>Y que cubran los requisitos para integrarse al programa.</a:t>
            </a:r>
          </a:p>
          <a:p>
            <a:pPr algn="just"/>
            <a:endParaRPr lang="es-MX" sz="1900" dirty="0"/>
          </a:p>
          <a:p>
            <a:r>
              <a:rPr lang="es-MX" sz="1900" b="1" i="1" dirty="0" smtClean="0"/>
              <a:t>Entrenadores </a:t>
            </a:r>
            <a:r>
              <a:rPr lang="es-MX" sz="1900" b="1" i="1" dirty="0"/>
              <a:t>y Auxiliares:</a:t>
            </a:r>
            <a:endParaRPr lang="es-MX" sz="1900" dirty="0"/>
          </a:p>
          <a:p>
            <a:pPr algn="just"/>
            <a:r>
              <a:rPr lang="es-MX" sz="1900" dirty="0" smtClean="0"/>
              <a:t>Profesores y Licenciados </a:t>
            </a:r>
            <a:r>
              <a:rPr lang="es-MX" sz="1900" dirty="0"/>
              <a:t>en Educación Física, los profesores de grupo y/o directivos, quienes deberán contar con autorización por escrito por parte de </a:t>
            </a:r>
            <a:r>
              <a:rPr lang="es-MX" sz="1900" dirty="0" smtClean="0"/>
              <a:t>los Secretarios Ejecutivos de CONDEBA.</a:t>
            </a:r>
            <a:endParaRPr lang="es-MX" sz="1900" dirty="0"/>
          </a:p>
          <a:p>
            <a:pPr algn="just"/>
            <a:r>
              <a:rPr lang="es-MX" sz="1900" dirty="0"/>
              <a:t> </a:t>
            </a:r>
          </a:p>
        </p:txBody>
      </p:sp>
    </p:spTree>
    <p:extLst>
      <p:ext uri="{BB962C8B-B14F-4D97-AF65-F5344CB8AC3E}">
        <p14:creationId xmlns:p14="http://schemas.microsoft.com/office/powerpoint/2010/main" val="2621662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5" name="4 Rectángulo"/>
          <p:cNvSpPr/>
          <p:nvPr/>
        </p:nvSpPr>
        <p:spPr>
          <a:xfrm>
            <a:off x="251520" y="1234011"/>
            <a:ext cx="8496944" cy="5355312"/>
          </a:xfrm>
          <a:prstGeom prst="rect">
            <a:avLst/>
          </a:prstGeom>
        </p:spPr>
        <p:txBody>
          <a:bodyPr wrap="square">
            <a:spAutoFit/>
          </a:bodyPr>
          <a:lstStyle/>
          <a:p>
            <a:pPr algn="just"/>
            <a:r>
              <a:rPr lang="es-MX" sz="1900" dirty="0"/>
              <a:t> </a:t>
            </a:r>
            <a:r>
              <a:rPr lang="es-MX" sz="1900" dirty="0" smtClean="0"/>
              <a:t>Todos los integrantes de las </a:t>
            </a:r>
            <a:r>
              <a:rPr lang="es-MX" sz="1900" dirty="0"/>
              <a:t>Ligas Deportivas Escolares y Clubes  </a:t>
            </a:r>
            <a:r>
              <a:rPr lang="es-MX" sz="1900" dirty="0" smtClean="0"/>
              <a:t>deben estar registrados en el  Programa Ponte al 100.  </a:t>
            </a:r>
            <a:endParaRPr lang="es-MX" sz="1900" dirty="0"/>
          </a:p>
          <a:p>
            <a:pPr algn="just"/>
            <a:endParaRPr lang="es-MX" sz="1900" dirty="0"/>
          </a:p>
          <a:p>
            <a:pPr algn="just"/>
            <a:r>
              <a:rPr lang="es-MX" sz="1900" dirty="0" smtClean="0"/>
              <a:t>Las </a:t>
            </a:r>
            <a:r>
              <a:rPr lang="es-MX" sz="1900" dirty="0"/>
              <a:t>Ligas Deportivas Escolares y </a:t>
            </a:r>
            <a:r>
              <a:rPr lang="es-MX" sz="1900" dirty="0" smtClean="0"/>
              <a:t>Clubes deben permanecer en actividad constante durante todo el ciclo escolar.  </a:t>
            </a:r>
          </a:p>
          <a:p>
            <a:pPr algn="just"/>
            <a:endParaRPr lang="es-MX" sz="1900" dirty="0"/>
          </a:p>
          <a:p>
            <a:pPr algn="just"/>
            <a:r>
              <a:rPr lang="es-MX" sz="1900" dirty="0"/>
              <a:t>La participación </a:t>
            </a:r>
            <a:r>
              <a:rPr lang="es-MX" sz="1900" dirty="0" smtClean="0"/>
              <a:t> en las diferentes etapas de la Olimpiada Nacional Escolar de la Educación Básica 2014-2015 será </a:t>
            </a:r>
            <a:r>
              <a:rPr lang="es-MX" sz="1900" dirty="0"/>
              <a:t>a través de </a:t>
            </a:r>
            <a:r>
              <a:rPr lang="es-MX" sz="1900" dirty="0" smtClean="0"/>
              <a:t>Ligas Deportivas Escolares y Clubes.</a:t>
            </a:r>
          </a:p>
          <a:p>
            <a:pPr algn="just"/>
            <a:endParaRPr lang="es-MX" sz="1900" dirty="0" smtClean="0"/>
          </a:p>
          <a:p>
            <a:pPr algn="just"/>
            <a:r>
              <a:rPr lang="es-MX" sz="1900" dirty="0" smtClean="0"/>
              <a:t>Las Ligas Deportivas Escolares </a:t>
            </a:r>
            <a:r>
              <a:rPr lang="es-MX" sz="1900" dirty="0"/>
              <a:t>y Clubes </a:t>
            </a:r>
            <a:r>
              <a:rPr lang="es-MX" sz="1900" dirty="0" smtClean="0"/>
              <a:t> Estatales </a:t>
            </a:r>
            <a:r>
              <a:rPr lang="es-MX" sz="1900" dirty="0"/>
              <a:t>serán presididas por el Secretario Ejecutivo de CONDEBA  de cada entidad federativa de nuestro país</a:t>
            </a:r>
            <a:r>
              <a:rPr lang="es-MX" sz="1900" dirty="0" smtClean="0"/>
              <a:t>.</a:t>
            </a:r>
          </a:p>
          <a:p>
            <a:pPr algn="just"/>
            <a:endParaRPr lang="es-MX" sz="1900" dirty="0"/>
          </a:p>
          <a:p>
            <a:pPr algn="just"/>
            <a:r>
              <a:rPr lang="es-MX" sz="1900" dirty="0"/>
              <a:t>Las Ligas </a:t>
            </a:r>
            <a:r>
              <a:rPr lang="es-MX" sz="1900" dirty="0" smtClean="0"/>
              <a:t> Deportivas Escolares y Clubes </a:t>
            </a:r>
            <a:r>
              <a:rPr lang="es-MX" sz="1900" dirty="0"/>
              <a:t>de sector y/o región estarán a cargo del Inspector Regional, Supervisor de Educación Física, Conductor o su equivalente  de acuerdo a la estructura educativa de cada Entidad Federativa</a:t>
            </a:r>
            <a:r>
              <a:rPr lang="es-MX" sz="1900" dirty="0" smtClean="0"/>
              <a:t>.</a:t>
            </a:r>
          </a:p>
          <a:p>
            <a:pPr algn="just"/>
            <a:endParaRPr lang="es-MX" sz="1900" dirty="0"/>
          </a:p>
          <a:p>
            <a:pPr algn="just"/>
            <a:r>
              <a:rPr lang="es-MX" sz="1900" dirty="0"/>
              <a:t>La Ligas </a:t>
            </a:r>
            <a:r>
              <a:rPr lang="es-MX" sz="1900" dirty="0" smtClean="0"/>
              <a:t>Deportivas Escolares y Clubes </a:t>
            </a:r>
            <a:r>
              <a:rPr lang="es-MX" sz="1900" dirty="0"/>
              <a:t>de Zona estará coordinada por el Supervisor de Educación Física de Zona, el Coordinador del Programa o su </a:t>
            </a:r>
            <a:r>
              <a:rPr lang="es-MX" sz="1900" dirty="0" smtClean="0"/>
              <a:t>Equivalente.</a:t>
            </a:r>
          </a:p>
        </p:txBody>
      </p:sp>
    </p:spTree>
    <p:extLst>
      <p:ext uri="{BB962C8B-B14F-4D97-AF65-F5344CB8AC3E}">
        <p14:creationId xmlns:p14="http://schemas.microsoft.com/office/powerpoint/2010/main" val="3836173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3" name="2 CuadroTexto"/>
          <p:cNvSpPr txBox="1"/>
          <p:nvPr/>
        </p:nvSpPr>
        <p:spPr>
          <a:xfrm>
            <a:off x="611560" y="1718806"/>
            <a:ext cx="7776864" cy="3477875"/>
          </a:xfrm>
          <a:prstGeom prst="rect">
            <a:avLst/>
          </a:prstGeom>
          <a:noFill/>
        </p:spPr>
        <p:txBody>
          <a:bodyPr wrap="square" rtlCol="0">
            <a:spAutoFit/>
          </a:bodyPr>
          <a:lstStyle/>
          <a:p>
            <a:r>
              <a:rPr lang="es-ES" sz="2000" b="1" dirty="0"/>
              <a:t>Lineamientos para la operación de las </a:t>
            </a:r>
            <a:r>
              <a:rPr lang="es-ES" sz="2000" b="1" dirty="0" smtClean="0"/>
              <a:t>Ligas </a:t>
            </a:r>
            <a:r>
              <a:rPr lang="es-ES" sz="2000" b="1" dirty="0"/>
              <a:t>D</a:t>
            </a:r>
            <a:r>
              <a:rPr lang="es-ES" sz="2000" b="1" dirty="0" smtClean="0"/>
              <a:t>eportivas Escolares.</a:t>
            </a:r>
          </a:p>
          <a:p>
            <a:endParaRPr lang="es-MX" sz="2000" dirty="0"/>
          </a:p>
          <a:p>
            <a:pPr marL="285750" lvl="0" indent="-285750" algn="just">
              <a:buFont typeface="Arial" pitchFamily="34" charset="0"/>
              <a:buChar char="•"/>
            </a:pPr>
            <a:r>
              <a:rPr lang="es-ES" sz="2000" dirty="0" smtClean="0"/>
              <a:t>Deberán </a:t>
            </a:r>
            <a:r>
              <a:rPr lang="es-ES" sz="2000" dirty="0"/>
              <a:t>reportar la información correspondiente </a:t>
            </a:r>
            <a:r>
              <a:rPr lang="es-ES" sz="2000" dirty="0" smtClean="0"/>
              <a:t>al CONDEBA Nacional </a:t>
            </a:r>
            <a:r>
              <a:rPr lang="es-ES" sz="2000" dirty="0"/>
              <a:t>de forma </a:t>
            </a:r>
            <a:r>
              <a:rPr lang="es-ES" sz="2000" dirty="0" smtClean="0"/>
              <a:t>trimestral: (Ultima semana de SEP., DIC., MAR., JUNIO, al correo </a:t>
            </a:r>
            <a:r>
              <a:rPr lang="es-ES" sz="2000" dirty="0" err="1" smtClean="0"/>
              <a:t>condebajfv</a:t>
            </a:r>
            <a:r>
              <a:rPr lang="es-ES" sz="2000" dirty="0" smtClean="0"/>
              <a:t>@ yahoo.com.mx).</a:t>
            </a:r>
          </a:p>
          <a:p>
            <a:pPr marL="285750" lvl="0" indent="-285750" algn="just">
              <a:buFont typeface="Arial" pitchFamily="34" charset="0"/>
              <a:buChar char="•"/>
            </a:pPr>
            <a:r>
              <a:rPr lang="es-ES" sz="2000" dirty="0" smtClean="0"/>
              <a:t>Número de deportistas hombres y mujeres participantes.(registrados)</a:t>
            </a:r>
          </a:p>
          <a:p>
            <a:pPr marL="285750" lvl="0" indent="-285750" algn="just">
              <a:buFont typeface="Arial" pitchFamily="34" charset="0"/>
              <a:buChar char="•"/>
            </a:pPr>
            <a:r>
              <a:rPr lang="es-ES" sz="2000" dirty="0" smtClean="0"/>
              <a:t>Número de Ligas Deportivas Escolares y </a:t>
            </a:r>
            <a:r>
              <a:rPr lang="es-ES" sz="2000" dirty="0"/>
              <a:t>C</a:t>
            </a:r>
            <a:r>
              <a:rPr lang="es-ES" sz="2000" dirty="0" smtClean="0"/>
              <a:t>lubes por deporte de cada entidad.</a:t>
            </a:r>
          </a:p>
          <a:p>
            <a:pPr marL="285750" lvl="0" indent="-285750" algn="just">
              <a:buFont typeface="Arial" pitchFamily="34" charset="0"/>
              <a:buChar char="•"/>
            </a:pPr>
            <a:r>
              <a:rPr lang="es-ES" sz="2000" dirty="0" smtClean="0"/>
              <a:t>Número de instituciones participantes.</a:t>
            </a:r>
          </a:p>
          <a:p>
            <a:pPr marL="285750" lvl="0" indent="-285750" algn="just">
              <a:buFont typeface="Arial" pitchFamily="34" charset="0"/>
              <a:buChar char="•"/>
            </a:pPr>
            <a:r>
              <a:rPr lang="es-ES" sz="2000" dirty="0" smtClean="0"/>
              <a:t>Número de Equipos en cada etapa.</a:t>
            </a:r>
          </a:p>
          <a:p>
            <a:pPr marL="285750" lvl="0" indent="-285750" algn="just">
              <a:buFont typeface="Arial" pitchFamily="34" charset="0"/>
              <a:buChar char="•"/>
            </a:pPr>
            <a:r>
              <a:rPr lang="es-ES" sz="2000" dirty="0" smtClean="0"/>
              <a:t>Todo esta información por número de ligas asignadas a cada Estado.</a:t>
            </a:r>
            <a:endParaRPr lang="es-MX" dirty="0"/>
          </a:p>
        </p:txBody>
      </p:sp>
    </p:spTree>
    <p:extLst>
      <p:ext uri="{BB962C8B-B14F-4D97-AF65-F5344CB8AC3E}">
        <p14:creationId xmlns:p14="http://schemas.microsoft.com/office/powerpoint/2010/main" val="3081527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3" name="2 CuadroTexto"/>
          <p:cNvSpPr txBox="1"/>
          <p:nvPr/>
        </p:nvSpPr>
        <p:spPr>
          <a:xfrm>
            <a:off x="539552" y="1200809"/>
            <a:ext cx="8136904" cy="5401479"/>
          </a:xfrm>
          <a:prstGeom prst="rect">
            <a:avLst/>
          </a:prstGeom>
          <a:noFill/>
        </p:spPr>
        <p:txBody>
          <a:bodyPr wrap="square" rtlCol="0">
            <a:spAutoFit/>
          </a:bodyPr>
          <a:lstStyle/>
          <a:p>
            <a:pPr lvl="0" algn="ctr"/>
            <a:r>
              <a:rPr lang="es-ES" sz="2000" dirty="0" smtClean="0"/>
              <a:t> DOCUMENTOS ADMINISTRATIVOS</a:t>
            </a:r>
          </a:p>
          <a:p>
            <a:pPr marL="285750" lvl="0" indent="-285750">
              <a:buFont typeface="Arial" pitchFamily="34" charset="0"/>
              <a:buChar char="•"/>
            </a:pPr>
            <a:r>
              <a:rPr lang="es-ES" sz="1900" dirty="0" smtClean="0"/>
              <a:t>Proyecto Anual</a:t>
            </a:r>
          </a:p>
          <a:p>
            <a:pPr lvl="0"/>
            <a:r>
              <a:rPr lang="es-ES" sz="1900" dirty="0" smtClean="0"/>
              <a:t>Contiene los datos de inicio, seguimiento, actividades y objetivos que se pretenden lograr en este programa</a:t>
            </a:r>
          </a:p>
          <a:p>
            <a:pPr marL="285750" lvl="0" indent="-285750">
              <a:buFont typeface="Arial" pitchFamily="34" charset="0"/>
              <a:buChar char="•"/>
            </a:pPr>
            <a:r>
              <a:rPr lang="es-ES" sz="1900" dirty="0" smtClean="0"/>
              <a:t>Cronograma </a:t>
            </a:r>
            <a:r>
              <a:rPr lang="es-ES" sz="1900" dirty="0"/>
              <a:t>Anual.</a:t>
            </a:r>
            <a:r>
              <a:rPr lang="es-ES" sz="1900" b="1" dirty="0"/>
              <a:t> </a:t>
            </a:r>
            <a:endParaRPr lang="es-MX" sz="1900" dirty="0"/>
          </a:p>
          <a:p>
            <a:pPr algn="just"/>
            <a:r>
              <a:rPr lang="es-ES" sz="1900" dirty="0" smtClean="0"/>
              <a:t>El </a:t>
            </a:r>
            <a:r>
              <a:rPr lang="es-ES" sz="1900" dirty="0"/>
              <a:t>cual contiene las actividades obligatorias que deberán cumplir las Instituciones en tiempo y forma, y que en resumen son todas aquellas actividades y documentos que </a:t>
            </a:r>
            <a:r>
              <a:rPr lang="es-ES" sz="1900" dirty="0" smtClean="0"/>
              <a:t>la CONADE </a:t>
            </a:r>
            <a:r>
              <a:rPr lang="es-ES" sz="1900" dirty="0"/>
              <a:t>y </a:t>
            </a:r>
            <a:r>
              <a:rPr lang="es-ES" sz="1900" dirty="0" smtClean="0"/>
              <a:t>CONDEBA soliciten </a:t>
            </a:r>
            <a:r>
              <a:rPr lang="es-ES" sz="1900" dirty="0"/>
              <a:t>para dar seguimiento a la operación del Programa.</a:t>
            </a:r>
            <a:endParaRPr lang="es-MX" sz="1900" dirty="0"/>
          </a:p>
          <a:p>
            <a:pPr marL="285750" lvl="0" indent="-285750" algn="just">
              <a:buFont typeface="Arial" pitchFamily="34" charset="0"/>
              <a:buChar char="•"/>
            </a:pPr>
            <a:r>
              <a:rPr lang="pt-BR" sz="1900" dirty="0" smtClean="0"/>
              <a:t>Reporte Trimestral</a:t>
            </a:r>
            <a:endParaRPr lang="es-MX" sz="1900" dirty="0"/>
          </a:p>
          <a:p>
            <a:pPr algn="just"/>
            <a:r>
              <a:rPr lang="es-ES" sz="1900" dirty="0"/>
              <a:t>En este formato se informara sobre el avance y evaluación de los trabajos durante este </a:t>
            </a:r>
            <a:r>
              <a:rPr lang="es-ES" sz="1900" dirty="0" smtClean="0"/>
              <a:t>periodo. </a:t>
            </a:r>
          </a:p>
          <a:p>
            <a:pPr marL="342900" indent="-342900" algn="just">
              <a:buFont typeface="Arial" pitchFamily="34" charset="0"/>
              <a:buChar char="•"/>
            </a:pPr>
            <a:r>
              <a:rPr lang="es-ES" sz="1900" dirty="0" smtClean="0"/>
              <a:t>Alta o Baja.</a:t>
            </a:r>
          </a:p>
          <a:p>
            <a:pPr algn="just"/>
            <a:r>
              <a:rPr lang="es-ES" sz="1900" dirty="0" smtClean="0"/>
              <a:t>En este formato se registra el inicio o final del proceso de un Deportista, Liga o Club.</a:t>
            </a:r>
            <a:endParaRPr lang="es-MX" sz="1900" dirty="0"/>
          </a:p>
          <a:p>
            <a:pPr marL="285750" lvl="0" indent="-285750" algn="just">
              <a:buFont typeface="Arial" pitchFamily="34" charset="0"/>
              <a:buChar char="•"/>
            </a:pPr>
            <a:r>
              <a:rPr lang="es-ES" sz="1900" dirty="0" smtClean="0"/>
              <a:t>Informe Final.</a:t>
            </a:r>
          </a:p>
          <a:p>
            <a:pPr lvl="0" algn="just"/>
            <a:r>
              <a:rPr lang="es-ES" sz="1900" dirty="0" smtClean="0"/>
              <a:t>Aquí se registra todo el proceso que se llevo a cabo durante el </a:t>
            </a:r>
            <a:r>
              <a:rPr lang="es-ES" sz="2000" dirty="0" smtClean="0"/>
              <a:t>ciclo escolar que funciono la Liga o </a:t>
            </a:r>
            <a:r>
              <a:rPr lang="es-ES" sz="2000" dirty="0"/>
              <a:t>C</a:t>
            </a:r>
            <a:r>
              <a:rPr lang="es-ES" sz="2000" dirty="0" smtClean="0"/>
              <a:t>lub dándole realce a los resultados </a:t>
            </a:r>
            <a:r>
              <a:rPr lang="es-ES" sz="2000" dirty="0"/>
              <a:t>.</a:t>
            </a:r>
            <a:endParaRPr lang="es-ES" sz="2000" dirty="0" smtClean="0"/>
          </a:p>
        </p:txBody>
      </p:sp>
    </p:spTree>
    <p:extLst>
      <p:ext uri="{BB962C8B-B14F-4D97-AF65-F5344CB8AC3E}">
        <p14:creationId xmlns:p14="http://schemas.microsoft.com/office/powerpoint/2010/main" val="3428787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2130425"/>
            <a:ext cx="7772400" cy="1470025"/>
          </a:xfrm>
        </p:spPr>
        <p:txBody>
          <a:bodyPr/>
          <a:lstStyle/>
          <a:p>
            <a:r>
              <a:rPr lang="es-MX" dirty="0" smtClean="0"/>
              <a:t> </a:t>
            </a:r>
            <a:endParaRPr lang="es-MX" dirty="0"/>
          </a:p>
        </p:txBody>
      </p:sp>
      <p:sp>
        <p:nvSpPr>
          <p:cNvPr id="3" name="2 CuadroTexto"/>
          <p:cNvSpPr txBox="1"/>
          <p:nvPr/>
        </p:nvSpPr>
        <p:spPr>
          <a:xfrm>
            <a:off x="683569" y="1484784"/>
            <a:ext cx="7848872" cy="4401205"/>
          </a:xfrm>
          <a:prstGeom prst="rect">
            <a:avLst/>
          </a:prstGeom>
          <a:noFill/>
        </p:spPr>
        <p:txBody>
          <a:bodyPr wrap="square" rtlCol="0">
            <a:spAutoFit/>
          </a:bodyPr>
          <a:lstStyle/>
          <a:p>
            <a:pPr lvl="0" algn="just"/>
            <a:r>
              <a:rPr lang="es-ES" sz="2000" dirty="0"/>
              <a:t>Para la protocolización notariada de las Ligas Deportivas Escolares y Clubes se requiere conformar la </a:t>
            </a:r>
            <a:r>
              <a:rPr lang="es-ES" sz="2000" dirty="0" smtClean="0"/>
              <a:t>Mesa Directiva  </a:t>
            </a:r>
            <a:r>
              <a:rPr lang="es-ES" sz="2000" dirty="0"/>
              <a:t>integrada  por:  Presidente,  Vicepresidente, Secretario de acuerdos, Tesorero, Coordinador Técnico y  Vocales por cada Disciplina Deportiva, y un vocal </a:t>
            </a:r>
            <a:r>
              <a:rPr lang="es-ES" sz="2000" dirty="0" smtClean="0"/>
              <a:t>Representante </a:t>
            </a:r>
            <a:r>
              <a:rPr lang="es-ES" sz="2000" dirty="0"/>
              <a:t>de los </a:t>
            </a:r>
            <a:r>
              <a:rPr lang="es-ES" sz="2000" dirty="0" smtClean="0"/>
              <a:t>Padres </a:t>
            </a:r>
            <a:r>
              <a:rPr lang="es-ES" sz="2000" dirty="0"/>
              <a:t>de </a:t>
            </a:r>
            <a:r>
              <a:rPr lang="es-ES" sz="2000" dirty="0" smtClean="0"/>
              <a:t>Familia.(En cada Estado el Notario asignado indicará que documentos anexar).</a:t>
            </a:r>
            <a:endParaRPr lang="es-MX" sz="2000" dirty="0"/>
          </a:p>
          <a:p>
            <a:endParaRPr lang="es-ES" sz="2000" dirty="0" smtClean="0"/>
          </a:p>
          <a:p>
            <a:r>
              <a:rPr lang="es-ES" sz="2000" dirty="0" smtClean="0"/>
              <a:t>Entregar  a la Presidencia del CONDEBA</a:t>
            </a:r>
            <a:r>
              <a:rPr lang="es-ES" sz="2000" dirty="0"/>
              <a:t>.</a:t>
            </a:r>
            <a:endParaRPr lang="es-ES" sz="2000" dirty="0" smtClean="0"/>
          </a:p>
          <a:p>
            <a:endParaRPr lang="es-MX" sz="2000" dirty="0"/>
          </a:p>
          <a:p>
            <a:pPr marL="285750" lvl="0" indent="-285750">
              <a:buFont typeface="Arial" pitchFamily="34" charset="0"/>
              <a:buChar char="•"/>
            </a:pPr>
            <a:r>
              <a:rPr lang="es-ES" sz="2000" dirty="0"/>
              <a:t>Acta constitutiva</a:t>
            </a:r>
            <a:r>
              <a:rPr lang="es-ES" sz="2000" dirty="0" smtClean="0"/>
              <a:t>. (copia notariada certificada) </a:t>
            </a:r>
            <a:endParaRPr lang="es-MX" sz="2000" dirty="0"/>
          </a:p>
          <a:p>
            <a:pPr marL="285750" lvl="0" indent="-285750">
              <a:buFont typeface="Arial" pitchFamily="34" charset="0"/>
              <a:buChar char="•"/>
            </a:pPr>
            <a:r>
              <a:rPr lang="es-ES" sz="2000" dirty="0"/>
              <a:t>Estadística de participación. </a:t>
            </a:r>
            <a:endParaRPr lang="es-MX" sz="2000" dirty="0"/>
          </a:p>
          <a:p>
            <a:pPr marL="285750" lvl="0" indent="-285750">
              <a:buFont typeface="Arial" pitchFamily="34" charset="0"/>
              <a:buChar char="•"/>
            </a:pPr>
            <a:r>
              <a:rPr lang="es-ES" sz="2000" dirty="0"/>
              <a:t>Convocatoria. </a:t>
            </a:r>
            <a:endParaRPr lang="es-MX" sz="2000" dirty="0"/>
          </a:p>
          <a:p>
            <a:pPr marL="285750" lvl="0" indent="-285750">
              <a:buFont typeface="Arial" pitchFamily="34" charset="0"/>
              <a:buChar char="•"/>
            </a:pPr>
            <a:r>
              <a:rPr lang="es-ES" sz="2000" dirty="0"/>
              <a:t>Cédulas de </a:t>
            </a:r>
            <a:r>
              <a:rPr lang="es-ES" sz="2000" dirty="0" smtClean="0"/>
              <a:t>inscripción</a:t>
            </a:r>
            <a:r>
              <a:rPr lang="es-ES" sz="2000" dirty="0"/>
              <a:t>.</a:t>
            </a:r>
            <a:endParaRPr lang="es-ES_tradnl" sz="2000" dirty="0" smtClean="0"/>
          </a:p>
          <a:p>
            <a:pPr lvl="0"/>
            <a:endParaRPr lang="es-MX" sz="2000" dirty="0"/>
          </a:p>
        </p:txBody>
      </p:sp>
    </p:spTree>
    <p:extLst>
      <p:ext uri="{BB962C8B-B14F-4D97-AF65-F5344CB8AC3E}">
        <p14:creationId xmlns:p14="http://schemas.microsoft.com/office/powerpoint/2010/main" val="2216705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7236" y="1124744"/>
            <a:ext cx="8892480" cy="3785652"/>
          </a:xfrm>
          <a:prstGeom prst="rect">
            <a:avLst/>
          </a:prstGeom>
        </p:spPr>
        <p:txBody>
          <a:bodyPr wrap="square">
            <a:spAutoFit/>
          </a:bodyPr>
          <a:lstStyle/>
          <a:p>
            <a:endParaRPr lang="es-MX" sz="1600"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smtClean="0"/>
          </a:p>
          <a:p>
            <a:endParaRPr lang="es-MX" sz="1600" b="1" i="1" dirty="0"/>
          </a:p>
          <a:p>
            <a:endParaRPr lang="es-MX" sz="1600" b="1" i="1" dirty="0"/>
          </a:p>
          <a:p>
            <a:endParaRPr lang="es-MX" sz="1600" dirty="0"/>
          </a:p>
          <a:p>
            <a:endParaRPr lang="es-MX" sz="1600" b="1" i="1" dirty="0" smtClean="0"/>
          </a:p>
          <a:p>
            <a:endParaRPr lang="es-MX" sz="1600" b="1" i="1" dirty="0"/>
          </a:p>
        </p:txBody>
      </p:sp>
      <p:graphicFrame>
        <p:nvGraphicFramePr>
          <p:cNvPr id="2" name="1 Tabla"/>
          <p:cNvGraphicFramePr>
            <a:graphicFrameLocks noGrp="1"/>
          </p:cNvGraphicFramePr>
          <p:nvPr>
            <p:extLst>
              <p:ext uri="{D42A27DB-BD31-4B8C-83A1-F6EECF244321}">
                <p14:modId xmlns:p14="http://schemas.microsoft.com/office/powerpoint/2010/main" val="2717032371"/>
              </p:ext>
            </p:extLst>
          </p:nvPr>
        </p:nvGraphicFramePr>
        <p:xfrm>
          <a:off x="1535476" y="2132856"/>
          <a:ext cx="6096000" cy="33375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s-MX" dirty="0" smtClean="0"/>
                        <a:t>DEPORTE</a:t>
                      </a:r>
                      <a:endParaRPr lang="es-MX" dirty="0"/>
                    </a:p>
                  </a:txBody>
                  <a:tcPr/>
                </a:tc>
                <a:tc>
                  <a:txBody>
                    <a:bodyPr/>
                    <a:lstStyle/>
                    <a:p>
                      <a:pPr algn="ctr"/>
                      <a:r>
                        <a:rPr lang="es-MX" dirty="0" smtClean="0"/>
                        <a:t>LIGA O CLUB</a:t>
                      </a:r>
                      <a:endParaRPr lang="es-MX" dirty="0"/>
                    </a:p>
                  </a:txBody>
                  <a:tcPr/>
                </a:tc>
              </a:tr>
              <a:tr h="370840">
                <a:tc>
                  <a:txBody>
                    <a:bodyPr/>
                    <a:lstStyle/>
                    <a:p>
                      <a:pPr algn="ctr"/>
                      <a:r>
                        <a:rPr lang="es-MX" dirty="0" smtClean="0"/>
                        <a:t>BÁQUETBOL</a:t>
                      </a:r>
                      <a:endParaRPr lang="es-MX" dirty="0"/>
                    </a:p>
                  </a:txBody>
                  <a:tcPr/>
                </a:tc>
                <a:tc>
                  <a:txBody>
                    <a:bodyPr/>
                    <a:lstStyle/>
                    <a:p>
                      <a:pPr algn="ctr"/>
                      <a:r>
                        <a:rPr lang="es-MX" dirty="0" smtClean="0"/>
                        <a:t>LIGA</a:t>
                      </a:r>
                      <a:endParaRPr lang="es-MX" dirty="0"/>
                    </a:p>
                  </a:txBody>
                  <a:tcPr/>
                </a:tc>
              </a:tr>
              <a:tr h="370840">
                <a:tc>
                  <a:txBody>
                    <a:bodyPr/>
                    <a:lstStyle/>
                    <a:p>
                      <a:pPr algn="ctr"/>
                      <a:r>
                        <a:rPr lang="es-MX" dirty="0" smtClean="0"/>
                        <a:t>FUTBOL ASOCIACIÓN</a:t>
                      </a:r>
                      <a:endParaRPr lang="es-MX" dirty="0"/>
                    </a:p>
                  </a:txBody>
                  <a:tcPr/>
                </a:tc>
                <a:tc>
                  <a:txBody>
                    <a:bodyPr/>
                    <a:lstStyle/>
                    <a:p>
                      <a:pPr algn="ctr"/>
                      <a:r>
                        <a:rPr lang="es-MX" dirty="0" smtClean="0"/>
                        <a:t>LIGA</a:t>
                      </a:r>
                      <a:endParaRPr lang="es-MX" dirty="0"/>
                    </a:p>
                  </a:txBody>
                  <a:tcPr/>
                </a:tc>
              </a:tr>
              <a:tr h="370840">
                <a:tc>
                  <a:txBody>
                    <a:bodyPr/>
                    <a:lstStyle/>
                    <a:p>
                      <a:pPr algn="ctr"/>
                      <a:r>
                        <a:rPr lang="es-MX" dirty="0" smtClean="0"/>
                        <a:t>HANDBALL</a:t>
                      </a:r>
                      <a:endParaRPr lang="es-MX" dirty="0"/>
                    </a:p>
                  </a:txBody>
                  <a:tcPr/>
                </a:tc>
                <a:tc>
                  <a:txBody>
                    <a:bodyPr/>
                    <a:lstStyle/>
                    <a:p>
                      <a:pPr algn="ctr"/>
                      <a:r>
                        <a:rPr lang="es-MX" dirty="0" smtClean="0"/>
                        <a:t>LIGA</a:t>
                      </a:r>
                      <a:endParaRPr lang="es-MX" dirty="0"/>
                    </a:p>
                  </a:txBody>
                  <a:tcPr/>
                </a:tc>
              </a:tr>
              <a:tr h="370840">
                <a:tc>
                  <a:txBody>
                    <a:bodyPr/>
                    <a:lstStyle/>
                    <a:p>
                      <a:pPr algn="ctr"/>
                      <a:r>
                        <a:rPr lang="es-MX" dirty="0" smtClean="0"/>
                        <a:t>VOLEIBOL</a:t>
                      </a:r>
                      <a:endParaRPr lang="es-MX" dirty="0"/>
                    </a:p>
                  </a:txBody>
                  <a:tcPr/>
                </a:tc>
                <a:tc>
                  <a:txBody>
                    <a:bodyPr/>
                    <a:lstStyle/>
                    <a:p>
                      <a:pPr algn="ctr"/>
                      <a:r>
                        <a:rPr lang="es-MX" dirty="0" smtClean="0"/>
                        <a:t>LIGA</a:t>
                      </a:r>
                      <a:endParaRPr lang="es-MX" dirty="0"/>
                    </a:p>
                  </a:txBody>
                  <a:tcPr/>
                </a:tc>
              </a:tr>
              <a:tr h="370840">
                <a:tc>
                  <a:txBody>
                    <a:bodyPr/>
                    <a:lstStyle/>
                    <a:p>
                      <a:pPr algn="ctr"/>
                      <a:r>
                        <a:rPr lang="es-MX" dirty="0" smtClean="0"/>
                        <a:t>AJEDREZ</a:t>
                      </a:r>
                      <a:endParaRPr lang="es-MX" dirty="0"/>
                    </a:p>
                  </a:txBody>
                  <a:tcPr/>
                </a:tc>
                <a:tc>
                  <a:txBody>
                    <a:bodyPr/>
                    <a:lstStyle/>
                    <a:p>
                      <a:pPr algn="ctr"/>
                      <a:r>
                        <a:rPr lang="es-MX" dirty="0" smtClean="0"/>
                        <a:t>CLUB</a:t>
                      </a:r>
                      <a:endParaRPr lang="es-MX" dirty="0"/>
                    </a:p>
                  </a:txBody>
                  <a:tcPr/>
                </a:tc>
              </a:tr>
              <a:tr h="370840">
                <a:tc>
                  <a:txBody>
                    <a:bodyPr/>
                    <a:lstStyle/>
                    <a:p>
                      <a:pPr algn="ctr"/>
                      <a:r>
                        <a:rPr lang="es-MX" dirty="0" smtClean="0"/>
                        <a:t>ATLETISMO</a:t>
                      </a:r>
                      <a:endParaRPr lang="es-MX" dirty="0"/>
                    </a:p>
                  </a:txBody>
                  <a:tcPr/>
                </a:tc>
                <a:tc>
                  <a:txBody>
                    <a:bodyPr/>
                    <a:lstStyle/>
                    <a:p>
                      <a:pPr algn="ctr"/>
                      <a:r>
                        <a:rPr lang="es-MX" dirty="0" smtClean="0"/>
                        <a:t>CLUB</a:t>
                      </a:r>
                      <a:endParaRPr lang="es-MX" dirty="0"/>
                    </a:p>
                  </a:txBody>
                  <a:tcPr/>
                </a:tc>
              </a:tr>
              <a:tr h="370840">
                <a:tc>
                  <a:txBody>
                    <a:bodyPr/>
                    <a:lstStyle/>
                    <a:p>
                      <a:pPr algn="ctr"/>
                      <a:r>
                        <a:rPr lang="es-MX" dirty="0" smtClean="0"/>
                        <a:t>TENIS DE MESA</a:t>
                      </a:r>
                      <a:endParaRPr lang="es-MX" dirty="0"/>
                    </a:p>
                  </a:txBody>
                  <a:tcPr/>
                </a:tc>
                <a:tc>
                  <a:txBody>
                    <a:bodyPr/>
                    <a:lstStyle/>
                    <a:p>
                      <a:pPr algn="ctr"/>
                      <a:r>
                        <a:rPr lang="es-MX" dirty="0" smtClean="0"/>
                        <a:t>CLUB</a:t>
                      </a:r>
                      <a:endParaRPr lang="es-MX" dirty="0"/>
                    </a:p>
                  </a:txBody>
                  <a:tcPr/>
                </a:tc>
              </a:tr>
              <a:tr h="370840">
                <a:tc>
                  <a:txBody>
                    <a:bodyPr/>
                    <a:lstStyle/>
                    <a:p>
                      <a:pPr algn="ctr"/>
                      <a:r>
                        <a:rPr lang="es-MX" dirty="0" smtClean="0"/>
                        <a:t>BÁDMINTON</a:t>
                      </a:r>
                      <a:endParaRPr lang="es-MX" dirty="0"/>
                    </a:p>
                  </a:txBody>
                  <a:tcPr/>
                </a:tc>
                <a:tc>
                  <a:txBody>
                    <a:bodyPr/>
                    <a:lstStyle/>
                    <a:p>
                      <a:pPr algn="ctr"/>
                      <a:r>
                        <a:rPr lang="es-MX" dirty="0" smtClean="0"/>
                        <a:t>CLUB</a:t>
                      </a:r>
                      <a:endParaRPr lang="es-MX" dirty="0"/>
                    </a:p>
                  </a:txBody>
                  <a:tcPr/>
                </a:tc>
              </a:tr>
            </a:tbl>
          </a:graphicData>
        </a:graphic>
      </p:graphicFrame>
    </p:spTree>
    <p:extLst>
      <p:ext uri="{BB962C8B-B14F-4D97-AF65-F5344CB8AC3E}">
        <p14:creationId xmlns:p14="http://schemas.microsoft.com/office/powerpoint/2010/main" val="1181612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1549</TotalTime>
  <Words>724</Words>
  <Application>Microsoft Office PowerPoint</Application>
  <PresentationFormat>Presentación en pantalla (4:3)</PresentationFormat>
  <Paragraphs>137</Paragraphs>
  <Slides>11</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Calibri</vt:lpstr>
      <vt:lpstr>Tema de Office</vt:lpstr>
      <vt:lpstr> </vt:lpstr>
      <vt:lpstr> </vt:lpstr>
      <vt:lpstr> </vt:lpstr>
      <vt:lpstr>Presentación de PowerPoint</vt:lpstr>
      <vt:lpstr> </vt:lpstr>
      <vt:lpstr> </vt:lpstr>
      <vt:lpstr> </vt:lpstr>
      <vt:lpstr> </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CONDEBA</dc:creator>
  <cp:lastModifiedBy>urbano pineda calderon</cp:lastModifiedBy>
  <cp:revision>128</cp:revision>
  <cp:lastPrinted>2013-07-10T20:29:52Z</cp:lastPrinted>
  <dcterms:created xsi:type="dcterms:W3CDTF">2013-01-11T17:52:00Z</dcterms:created>
  <dcterms:modified xsi:type="dcterms:W3CDTF">2014-09-02T18:57:42Z</dcterms:modified>
</cp:coreProperties>
</file>